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64" r:id="rId5"/>
    <p:sldId id="266" r:id="rId6"/>
    <p:sldId id="278" r:id="rId7"/>
    <p:sldId id="267" r:id="rId8"/>
    <p:sldId id="268" r:id="rId9"/>
    <p:sldId id="269" r:id="rId10"/>
    <p:sldId id="270" r:id="rId11"/>
    <p:sldId id="271" r:id="rId12"/>
    <p:sldId id="279" r:id="rId13"/>
    <p:sldId id="272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53A40F-1105-4C61-AC32-F511DE6C423E}">
          <p14:sldIdLst>
            <p14:sldId id="256"/>
            <p14:sldId id="257"/>
            <p14:sldId id="277"/>
            <p14:sldId id="264"/>
            <p14:sldId id="266"/>
            <p14:sldId id="278"/>
            <p14:sldId id="267"/>
            <p14:sldId id="268"/>
            <p14:sldId id="269"/>
            <p14:sldId id="270"/>
            <p14:sldId id="271"/>
            <p14:sldId id="279"/>
            <p14:sldId id="272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66FF33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D0D7B-DE66-4184-B557-DBB12EE641B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BD443-290B-4893-9ED1-E77A408E6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86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4550-59A6-281C-E852-0CFC7DCA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8D57-3DEF-FAEC-0499-D75617035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94BB3-EFDB-AB02-CB13-6A278571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C5B1-1811-4547-AEA0-7AADDCD5782F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B869C-AF69-B1FB-D17B-09024F49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CF57-90D5-C641-5D66-2122BF32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5CBE-1C14-9D97-BB51-991C69EA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625C9-02B6-85EA-3D5C-5E70401D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6AD0-5706-00A3-8FEB-1F05A939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0710-6227-43A1-9F64-F2229D526959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5166-8B62-090A-2C7E-A10884F7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91BB-B856-E2C4-C9EA-C29D8B55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53034-576F-1E7D-3EB4-3B5D5264E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D1699-613F-62AC-88D1-227076B6C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D3D5-46F6-ABF1-B68F-A8C3E85A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A247-8D3E-4ADD-82CD-E62C39901E81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7DCF8-1A14-60E1-FC49-D2F97D1B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27969-DA22-E5AF-A41D-EC6EC5BC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7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A9B0-8033-5822-3B6B-6FBD91B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B6F0-74CE-2703-6BA6-062BA837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6BEA-8D62-33B6-18D8-3EA6C25D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1118-CF9D-44DF-B377-C061B183B559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BB73-F289-3F81-4DD6-7262C310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FCC7-FE3F-5485-B09A-F2DFC9AE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25FF-2CA8-0740-BCE7-62BE0592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2622-C8B2-2F4C-1C86-58A656B5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CCC4C-F14A-4AB6-C283-5B3D7CC8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12A2-5B23-403F-820D-3969AC8BF17A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E16-4F5B-08C4-ABCB-561CB6FE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2967-E818-0667-96BD-719C843D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8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B96A-3612-CED4-689B-21E461A6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066C-15E9-B1AA-57BC-F7B6DE775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7AA22-F162-FA63-BF6D-CC1D811EB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BBC39-B3A9-F26E-776E-0616DAC3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1C5-71CB-4AC0-935D-E0656DBC1515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4E9E6-E64E-D791-4092-FE7F9835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C9A3-06B0-D175-008D-2AB2A4E7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A275-F6AC-E553-E014-263CDDB2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52DA-EF6A-3F1E-7D82-DDD0EEEB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F505D-1C6C-F7CF-EF85-0B498D1D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2CE85-75CE-27A8-BDB3-16EC31596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E2F5F-4B79-ADCA-23FD-C4B483240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7D9B8-082B-117C-90A4-A55A8632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F5D61-E27E-4BB4-9D75-EE57D40EAD1F}" type="datetime1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B354D-79B9-D1E1-EE7C-CE5447BD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7FFD3-ECBB-0ED9-3C38-3D295139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1121-CC23-80F6-C0DC-917A6CCC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475102-8EC3-954F-0511-09330E01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EB34-70E8-4EDA-93D0-35B46ECB79F4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96473-68FC-5F0D-902B-78429804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FC61F-69F4-4F1B-6E91-D4028845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0F948-D134-9A22-30D4-56AF38EE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AB3C-A61E-4CB6-805E-E5113C51EAA1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C00FF-090E-3C93-3325-BB96DA85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E8434-A94E-769C-95AF-0483453C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16C4-45AE-89ED-EDFC-5FFC96FA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F86F-74C1-10F8-EF09-2AFC66DE6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68712-7FD9-D8F6-B7AF-4A680322B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2332B-696F-4F98-4CCD-29C0D52A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296D-CA57-45D8-933B-56AC928B46D6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9201-3947-8312-6B7C-0B045C17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FF252-EEBC-B741-3247-A3DFDF1E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406E-D36F-A557-B572-AB7D01D8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7148C-5A03-07BF-797B-2C2C06B7A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1C5F9-5FD6-B5F9-4712-C6266245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E22F5-6A5B-05A3-55F4-98E5E73C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60F-7ACF-4347-AAB0-E85FE54B4FF8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A11DB-7ABD-3DB5-6BB2-073B0585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0F52F-F282-422F-1BF8-A8A41CC5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140B0-01D3-FE9B-02F2-3802F293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FC6AD-9748-9B3F-2019-8F64FF34F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E7685-BC7C-4D74-0B42-5ABA13487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ED50D-3249-44C2-B556-5021CF21CC29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D7832-E764-3F04-577E-9C5376691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16D0-D6C4-0B30-8F70-216032E9F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11CC0D-9063-44DA-BD50-BE5D3231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hchr.org/en/countries/banglades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brushSize="0"/>
                    </a14:imgEffect>
                  </a14:imgLayer>
                </a14:imgProps>
              </a:ext>
            </a:extLst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42F5-C531-A9EA-22E1-55AC3769E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473" y="1932496"/>
            <a:ext cx="9370242" cy="3365368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IN" sz="48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“God could not be everywhere, and therefore he made mothers.” </a:t>
            </a:r>
            <a:br>
              <a:rPr lang="en-IN" sz="4800" b="1" i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48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– Rudyard Kipling</a:t>
            </a:r>
            <a:endParaRPr lang="en-US" sz="48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DB561-B769-1C53-B9C1-641CBF9CAB30}"/>
              </a:ext>
            </a:extLst>
          </p:cNvPr>
          <p:cNvSpPr txBox="1"/>
          <p:nvPr/>
        </p:nvSpPr>
        <p:spPr>
          <a:xfrm>
            <a:off x="10322351" y="6551629"/>
            <a:ext cx="1781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</a:rPr>
              <a:t>Picture Source: </a:t>
            </a:r>
            <a:r>
              <a:rPr lang="en-IN" sz="900" dirty="0">
                <a:hlinkClick r:id="rId4"/>
              </a:rPr>
              <a:t>United Nations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3A684A-1CCE-1557-4107-E791DC73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6" y="265814"/>
            <a:ext cx="11421561" cy="1031468"/>
          </a:xfrm>
          <a:noFill/>
        </p:spPr>
        <p:txBody>
          <a:bodyPr>
            <a:noAutofit/>
          </a:bodyPr>
          <a:lstStyle/>
          <a:p>
            <a:r>
              <a:rPr lang="en-IN" sz="3200" dirty="0"/>
              <a:t>A higher age or running a temperature does not always mean a higher risk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3C103-C7EC-E731-390E-DE625205A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12"/>
          <a:stretch/>
        </p:blipFill>
        <p:spPr>
          <a:xfrm>
            <a:off x="531626" y="1200109"/>
            <a:ext cx="11153553" cy="5253414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CBA212-8327-392D-A83F-91D74DE0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90" y="265814"/>
            <a:ext cx="11452391" cy="1031468"/>
          </a:xfrm>
          <a:noFill/>
        </p:spPr>
        <p:txBody>
          <a:bodyPr>
            <a:noAutofit/>
          </a:bodyPr>
          <a:lstStyle/>
          <a:p>
            <a:r>
              <a:rPr lang="en-IN" sz="3200" dirty="0"/>
              <a:t>Age + Body Temperature &amp; Age + Heart Rate </a:t>
            </a:r>
            <a:r>
              <a:rPr lang="en-IN" sz="3200" b="1" dirty="0"/>
              <a:t>do</a:t>
            </a:r>
            <a:r>
              <a:rPr lang="en-IN" sz="3200" dirty="0"/>
              <a:t> </a:t>
            </a:r>
            <a:r>
              <a:rPr lang="en-IN" sz="3200" b="1" dirty="0"/>
              <a:t>not</a:t>
            </a:r>
            <a:r>
              <a:rPr lang="en-IN" sz="3200" dirty="0"/>
              <a:t> impact the risk level of the patient</a:t>
            </a:r>
            <a:endParaRPr lang="en-US" sz="32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1253F0D-8913-5D49-8FD9-E2AA61887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790" y="1297282"/>
            <a:ext cx="3918858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2DD94-5760-BBF8-8B9D-FE1455BC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27" y="1297282"/>
            <a:ext cx="3918857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98575C-4443-FF57-8C8B-749A602F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263" y="1297282"/>
            <a:ext cx="3819221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19A7CB-5488-F4F1-6252-278775125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54" y="3833500"/>
            <a:ext cx="4351975" cy="2458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62D8AF-1D15-A918-1E5B-57B7A4CF3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13" y="3833501"/>
            <a:ext cx="4213752" cy="2458022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7F22A94-248C-FCE3-CEC7-491CCEAF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2843-8992-D4E4-C153-4508685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855"/>
            <a:ext cx="10515600" cy="1995211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Data Modeling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4312-163C-8E58-8C7D-63F02496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6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Multinomial Regression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F6938-671A-FBF1-6D81-013FF7B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24763"/>
            <a:ext cx="11153554" cy="4944139"/>
          </a:xfrm>
          <a:solidFill>
            <a:srgbClr val="FFFFFF">
              <a:alpha val="30196"/>
            </a:srgbClr>
          </a:solidFill>
        </p:spPr>
        <p:txBody>
          <a:bodyPr/>
          <a:lstStyle/>
          <a:p>
            <a:r>
              <a:rPr lang="en-IN" dirty="0"/>
              <a:t>Supervised</a:t>
            </a:r>
          </a:p>
          <a:p>
            <a:r>
              <a:rPr lang="en-US" dirty="0"/>
              <a:t>Logistic Regression is used for binary classification, whereas multinomial regression can be used for </a:t>
            </a:r>
            <a:r>
              <a:rPr lang="en-US" b="1" dirty="0"/>
              <a:t>multiclassification</a:t>
            </a:r>
            <a:r>
              <a:rPr lang="en-US" dirty="0"/>
              <a:t>.</a:t>
            </a:r>
          </a:p>
          <a:p>
            <a:r>
              <a:rPr lang="en-US" dirty="0"/>
              <a:t>Preprocessing required:</a:t>
            </a:r>
          </a:p>
          <a:p>
            <a:pPr lvl="1"/>
            <a:r>
              <a:rPr lang="en-US" dirty="0"/>
              <a:t>Set seed</a:t>
            </a:r>
          </a:p>
          <a:p>
            <a:pPr lvl="1"/>
            <a:r>
              <a:rPr lang="en-US" dirty="0"/>
              <a:t>Convert categorical target variable to factor type [as.factor()]</a:t>
            </a:r>
          </a:p>
          <a:p>
            <a:pPr lvl="1"/>
            <a:r>
              <a:rPr lang="en-US" dirty="0"/>
              <a:t>Split into train and test (80%-20%)</a:t>
            </a:r>
          </a:p>
          <a:p>
            <a:r>
              <a:rPr lang="en-US" dirty="0"/>
              <a:t>Model was evaluated using a classification matrix</a:t>
            </a:r>
          </a:p>
          <a:p>
            <a:r>
              <a:rPr lang="en-US" dirty="0"/>
              <a:t>Training accuracy: </a:t>
            </a:r>
            <a:r>
              <a:rPr lang="en-US" b="1" dirty="0">
                <a:solidFill>
                  <a:srgbClr val="FF0000"/>
                </a:solidFill>
              </a:rPr>
              <a:t>62.76%</a:t>
            </a:r>
          </a:p>
          <a:p>
            <a:r>
              <a:rPr lang="en-US" dirty="0"/>
              <a:t>Test accuracy: </a:t>
            </a:r>
            <a:r>
              <a:rPr lang="en-US" b="1" dirty="0">
                <a:solidFill>
                  <a:srgbClr val="FF0000"/>
                </a:solidFill>
              </a:rPr>
              <a:t>60.20%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9C6C1-12AB-077E-045F-9F6249B7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2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Decision Tree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F6938-671A-FBF1-6D81-013FF7B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24763"/>
            <a:ext cx="11153554" cy="4944139"/>
          </a:xfrm>
          <a:solidFill>
            <a:srgbClr val="FFFFFF">
              <a:alpha val="30196"/>
            </a:srgbClr>
          </a:solidFill>
        </p:spPr>
        <p:txBody>
          <a:bodyPr/>
          <a:lstStyle/>
          <a:p>
            <a:r>
              <a:rPr lang="en-IN" dirty="0"/>
              <a:t>Supervised</a:t>
            </a:r>
          </a:p>
          <a:p>
            <a:r>
              <a:rPr lang="en-IN" dirty="0"/>
              <a:t>Can be utilized for both </a:t>
            </a:r>
            <a:r>
              <a:rPr lang="en-IN" b="1" dirty="0"/>
              <a:t>classification</a:t>
            </a:r>
            <a:r>
              <a:rPr lang="en-IN" dirty="0"/>
              <a:t> and </a:t>
            </a:r>
            <a:r>
              <a:rPr lang="en-IN" b="1" dirty="0"/>
              <a:t>regression</a:t>
            </a:r>
            <a:r>
              <a:rPr lang="en-IN" dirty="0"/>
              <a:t> problems.</a:t>
            </a:r>
          </a:p>
          <a:p>
            <a:r>
              <a:rPr lang="en-IN" dirty="0"/>
              <a:t>Preprocessing required:</a:t>
            </a:r>
          </a:p>
          <a:p>
            <a:pPr lvl="1"/>
            <a:r>
              <a:rPr lang="en-IN" dirty="0"/>
              <a:t>Set seed</a:t>
            </a:r>
          </a:p>
          <a:p>
            <a:pPr lvl="1"/>
            <a:r>
              <a:rPr lang="en-IN" dirty="0"/>
              <a:t>Split into train and test (80%-20%)</a:t>
            </a:r>
          </a:p>
          <a:p>
            <a:r>
              <a:rPr lang="en-IN" dirty="0"/>
              <a:t>Model was evaluated using the confusion matrix</a:t>
            </a:r>
          </a:p>
          <a:p>
            <a:r>
              <a:rPr lang="en-IN" dirty="0"/>
              <a:t>Training accuracy: </a:t>
            </a:r>
            <a:r>
              <a:rPr lang="en-IN" b="1" dirty="0">
                <a:solidFill>
                  <a:srgbClr val="FF0000"/>
                </a:solidFill>
              </a:rPr>
              <a:t>70.38%</a:t>
            </a:r>
          </a:p>
          <a:p>
            <a:r>
              <a:rPr lang="en-IN" dirty="0"/>
              <a:t>Test accuracy: </a:t>
            </a:r>
            <a:r>
              <a:rPr lang="en-IN" b="1" dirty="0">
                <a:solidFill>
                  <a:srgbClr val="FF0000"/>
                </a:solidFill>
              </a:rPr>
              <a:t>66.98%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4D1AB-FC7D-15D1-50A2-333AB73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1208F-2669-AC9E-976C-54EF879C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406F90-2F7B-4E96-E5F7-CA239D816454}"/>
              </a:ext>
            </a:extLst>
          </p:cNvPr>
          <p:cNvSpPr txBox="1">
            <a:spLocks/>
          </p:cNvSpPr>
          <p:nvPr/>
        </p:nvSpPr>
        <p:spPr>
          <a:xfrm>
            <a:off x="531627" y="265814"/>
            <a:ext cx="11153554" cy="1031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/>
              <a:t>The first binary split in the tree is made based on blood sugar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0F4A4-FD88-A3CD-ED23-7E28D22F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9" y="615242"/>
            <a:ext cx="10656382" cy="58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>
            <a:normAutofit/>
          </a:bodyPr>
          <a:lstStyle/>
          <a:p>
            <a:r>
              <a:rPr lang="en-IN" b="1" dirty="0"/>
              <a:t>K-Nearest Neighbors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F6938-671A-FBF1-6D81-013FF7B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24763"/>
            <a:ext cx="11153554" cy="4944139"/>
          </a:xfrm>
          <a:solidFill>
            <a:srgbClr val="FFFFFF">
              <a:alpha val="30196"/>
            </a:srgbClr>
          </a:solidFill>
        </p:spPr>
        <p:txBody>
          <a:bodyPr>
            <a:normAutofit lnSpcReduction="10000"/>
          </a:bodyPr>
          <a:lstStyle/>
          <a:p>
            <a:r>
              <a:rPr lang="en-IN" dirty="0"/>
              <a:t>Supervised</a:t>
            </a:r>
          </a:p>
          <a:p>
            <a:r>
              <a:rPr lang="en-IN" dirty="0"/>
              <a:t>Uses a </a:t>
            </a:r>
            <a:r>
              <a:rPr lang="en-IN" b="1" dirty="0"/>
              <a:t>distance metric </a:t>
            </a:r>
            <a:r>
              <a:rPr lang="en-IN" dirty="0"/>
              <a:t>to classify data points. </a:t>
            </a:r>
          </a:p>
          <a:p>
            <a:r>
              <a:rPr lang="en-IN" dirty="0"/>
              <a:t>Preprocessing required:</a:t>
            </a:r>
          </a:p>
          <a:p>
            <a:pPr lvl="1"/>
            <a:r>
              <a:rPr lang="en-IN" dirty="0"/>
              <a:t>Change variable names to lowercase</a:t>
            </a:r>
          </a:p>
          <a:p>
            <a:pPr lvl="1"/>
            <a:r>
              <a:rPr lang="en-IN" dirty="0"/>
              <a:t>Split the feature variables and target variables</a:t>
            </a:r>
          </a:p>
          <a:p>
            <a:pPr lvl="1"/>
            <a:r>
              <a:rPr lang="en-IN" dirty="0"/>
              <a:t>Dummy coding (was not required for our data)</a:t>
            </a:r>
          </a:p>
          <a:p>
            <a:pPr lvl="1"/>
            <a:r>
              <a:rPr lang="en-IN" dirty="0"/>
              <a:t>Convert the categorical target variable to factor type [</a:t>
            </a:r>
            <a:r>
              <a:rPr lang="en-IN" dirty="0" err="1"/>
              <a:t>as.factor</a:t>
            </a:r>
            <a:r>
              <a:rPr lang="en-IN" dirty="0"/>
              <a:t>()]</a:t>
            </a:r>
          </a:p>
          <a:p>
            <a:pPr lvl="1"/>
            <a:r>
              <a:rPr lang="en-IN" dirty="0"/>
              <a:t>Convert numeric variables to integer type</a:t>
            </a:r>
          </a:p>
          <a:p>
            <a:pPr lvl="1"/>
            <a:r>
              <a:rPr lang="en-IN" dirty="0"/>
              <a:t>Set seed</a:t>
            </a:r>
          </a:p>
          <a:p>
            <a:pPr lvl="1"/>
            <a:r>
              <a:rPr lang="en-IN" dirty="0"/>
              <a:t>Split into train and test (80%-20%)</a:t>
            </a:r>
          </a:p>
          <a:p>
            <a:pPr marL="0" indent="0">
              <a:buNone/>
            </a:pPr>
            <a:r>
              <a:rPr lang="en-IN" dirty="0"/>
              <a:t>Optimal k = 5</a:t>
            </a:r>
          </a:p>
          <a:p>
            <a:pPr marL="0" indent="0">
              <a:buNone/>
            </a:pPr>
            <a:r>
              <a:rPr lang="en-IN" dirty="0"/>
              <a:t>The test accuracy of the model was </a:t>
            </a:r>
            <a:r>
              <a:rPr lang="en-IN" b="1" dirty="0">
                <a:solidFill>
                  <a:srgbClr val="FF0000"/>
                </a:solidFill>
              </a:rPr>
              <a:t>72.41%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0910F-114F-81FF-8EDF-5424B18B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5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586A5-994B-E96A-568C-FE4953D9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" y="914400"/>
            <a:ext cx="10483702" cy="5441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C3B2C-5BCE-A9C0-6E29-4A22DF66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0247D5-CC51-37CF-0171-1B011FCB2D86}"/>
              </a:ext>
            </a:extLst>
          </p:cNvPr>
          <p:cNvSpPr txBox="1">
            <a:spLocks/>
          </p:cNvSpPr>
          <p:nvPr/>
        </p:nvSpPr>
        <p:spPr>
          <a:xfrm>
            <a:off x="531627" y="265814"/>
            <a:ext cx="11153554" cy="1031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/>
              <a:t>Accuracy is the highest at k=5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092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2843-8992-D4E4-C153-4508685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9469"/>
            <a:ext cx="10515600" cy="1995211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Predicting Health Risk Category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76DB2-4BB2-FE34-651B-D94C93A3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Application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F6938-671A-FBF1-6D81-013FF7B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24763"/>
            <a:ext cx="11153554" cy="4944139"/>
          </a:xfrm>
          <a:solidFill>
            <a:srgbClr val="FFFFFF">
              <a:alpha val="30196"/>
            </a:srgbClr>
          </a:solidFill>
        </p:spPr>
        <p:txBody>
          <a:bodyPr>
            <a:normAutofit lnSpcReduction="10000"/>
          </a:bodyPr>
          <a:lstStyle/>
          <a:p>
            <a:r>
              <a:rPr lang="en-IN" dirty="0"/>
              <a:t>A function has been used for the whole calculation</a:t>
            </a:r>
          </a:p>
          <a:p>
            <a:r>
              <a:rPr lang="en-IN" dirty="0"/>
              <a:t>The application – </a:t>
            </a:r>
          </a:p>
          <a:p>
            <a:pPr lvl="1"/>
            <a:r>
              <a:rPr lang="en-IN" dirty="0"/>
              <a:t>Prints </a:t>
            </a:r>
            <a:r>
              <a:rPr lang="en-IN" b="1" dirty="0"/>
              <a:t>instructions</a:t>
            </a:r>
            <a:r>
              <a:rPr lang="en-IN" dirty="0"/>
              <a:t> for the notice of the user.</a:t>
            </a:r>
          </a:p>
          <a:p>
            <a:pPr lvl="1"/>
            <a:r>
              <a:rPr lang="en-IN" dirty="0"/>
              <a:t>Collects input from the user on whether they want to proceed.</a:t>
            </a:r>
          </a:p>
          <a:p>
            <a:pPr lvl="1"/>
            <a:r>
              <a:rPr lang="en-IN" dirty="0"/>
              <a:t>If yes, collects input on the various parameters such as Age, Systolic BP, Diastolic BP, etc. </a:t>
            </a:r>
          </a:p>
          <a:p>
            <a:pPr lvl="1"/>
            <a:r>
              <a:rPr lang="en-IN" dirty="0"/>
              <a:t>Converts it to data frame and </a:t>
            </a:r>
            <a:r>
              <a:rPr lang="en-IN" b="1" dirty="0"/>
              <a:t>predicts the risk category </a:t>
            </a:r>
            <a:r>
              <a:rPr lang="en-IN" dirty="0"/>
              <a:t>of the patient using the regression model and decision tree model.</a:t>
            </a:r>
          </a:p>
          <a:p>
            <a:pPr lvl="1"/>
            <a:r>
              <a:rPr lang="en-IN" dirty="0"/>
              <a:t>Does the </a:t>
            </a:r>
            <a:r>
              <a:rPr lang="en-IN" b="1" dirty="0"/>
              <a:t>preprocessing</a:t>
            </a:r>
            <a:r>
              <a:rPr lang="en-IN" dirty="0"/>
              <a:t> necessary for KNN (variable names in lowercase, convert to integer).</a:t>
            </a:r>
          </a:p>
          <a:p>
            <a:pPr lvl="1"/>
            <a:r>
              <a:rPr lang="en-IN" dirty="0"/>
              <a:t>Predicts the risk category using KNN.</a:t>
            </a:r>
          </a:p>
          <a:p>
            <a:pPr lvl="1"/>
            <a:r>
              <a:rPr lang="en-IN" dirty="0"/>
              <a:t>Provides </a:t>
            </a:r>
            <a:r>
              <a:rPr lang="en-IN" b="1" dirty="0"/>
              <a:t>additional warning message </a:t>
            </a:r>
            <a:r>
              <a:rPr lang="en-IN" dirty="0"/>
              <a:t>if the parameter entered by user deviates from the considered normal. 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F153B-F5AD-EFB7-3E51-48DDBD6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eg dolls with one painted">
            <a:extLst>
              <a:ext uri="{FF2B5EF4-FFF2-40B4-BE49-F238E27FC236}">
                <a16:creationId xmlns:a16="http://schemas.microsoft.com/office/drawing/2014/main" id="{6AF5B0E2-24BC-E00C-4A9E-1288B912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9DF1C-F5F7-CB23-1090-CACE0D205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Maternal Health Risk Prediction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18C92-B21A-1214-33C9-8D192D638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</a:rPr>
              <a:t>Aparna Raghavendra Rao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F8988-9668-B842-8FD5-3873F79D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3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Let us look at an example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EF6938-671A-FBF1-6D81-013FF7B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24763"/>
            <a:ext cx="11153554" cy="4944139"/>
          </a:xfrm>
          <a:solidFill>
            <a:srgbClr val="FFFFFF">
              <a:alpha val="30196"/>
            </a:srgbClr>
          </a:solidFill>
        </p:spPr>
        <p:txBody>
          <a:bodyPr>
            <a:normAutofit/>
          </a:bodyPr>
          <a:lstStyle/>
          <a:p>
            <a:r>
              <a:rPr lang="en-IN" dirty="0"/>
              <a:t>Let us feed </a:t>
            </a:r>
            <a:r>
              <a:rPr lang="en-IN"/>
              <a:t>the application </a:t>
            </a:r>
            <a:r>
              <a:rPr lang="en-IN" dirty="0"/>
              <a:t>some inputs. Among the inputs, let us include Systolic BP = 98 (low BP) and Body Temperature = 101 (fever).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0231-472F-E452-0165-B0666DF6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1" y="2554017"/>
            <a:ext cx="9112102" cy="1749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F218B-57B8-B8B0-877A-80E1FBD0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40" y="4400498"/>
            <a:ext cx="9112101" cy="187188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080EEC-192F-A6BA-7E4C-8C7DD16A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55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Results</a:t>
            </a:r>
            <a:endParaRPr lang="en-US" b="1" dirty="0"/>
          </a:p>
        </p:txBody>
      </p:sp>
      <p:pic>
        <p:nvPicPr>
          <p:cNvPr id="10" name="Content Placeholder 9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83FB126-A731-31C2-C64C-B850A76B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9" y="1447377"/>
            <a:ext cx="10902150" cy="409750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E4735-047C-72F7-C37D-D067D9DFDCC9}"/>
              </a:ext>
            </a:extLst>
          </p:cNvPr>
          <p:cNvSpPr txBox="1"/>
          <p:nvPr/>
        </p:nvSpPr>
        <p:spPr>
          <a:xfrm>
            <a:off x="657329" y="5694975"/>
            <a:ext cx="1090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Both Regression and Decision Tree Models place the patient under the low-risk category. KNN classifies the patient as mid-risk. The model has also printed out warning messages that the Systolic BP &amp; Body Temperature vary from normal. 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0F780A-1682-3213-FF2D-1ACE003A4B11}"/>
              </a:ext>
            </a:extLst>
          </p:cNvPr>
          <p:cNvSpPr/>
          <p:nvPr/>
        </p:nvSpPr>
        <p:spPr>
          <a:xfrm>
            <a:off x="1254642" y="1977656"/>
            <a:ext cx="1371600" cy="42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E8120-2182-BF82-0F3F-2C3DEE8E18AD}"/>
              </a:ext>
            </a:extLst>
          </p:cNvPr>
          <p:cNvSpPr/>
          <p:nvPr/>
        </p:nvSpPr>
        <p:spPr>
          <a:xfrm>
            <a:off x="2502196" y="3429000"/>
            <a:ext cx="1506278" cy="42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AD808D-BF00-368B-17FA-99065FF9F01A}"/>
              </a:ext>
            </a:extLst>
          </p:cNvPr>
          <p:cNvSpPr/>
          <p:nvPr/>
        </p:nvSpPr>
        <p:spPr>
          <a:xfrm>
            <a:off x="1254642" y="4008364"/>
            <a:ext cx="1506278" cy="42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BB5FC0-B8D8-B97C-008D-49BB6A02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4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2843-8992-D4E4-C153-4508685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9469"/>
            <a:ext cx="10515600" cy="1995211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Limitations and Future Scope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0F715-10AB-4C97-601F-7453822B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2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833"/>
            <a:ext cx="11153554" cy="1031468"/>
          </a:xfrm>
          <a:noFill/>
        </p:spPr>
        <p:txBody>
          <a:bodyPr/>
          <a:lstStyle/>
          <a:p>
            <a:r>
              <a:rPr lang="en-IN" b="1" dirty="0"/>
              <a:t>Limitations and Future Scope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CA9F7-5ED1-84B4-2252-A8BD4045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84"/>
            <a:ext cx="10515600" cy="47952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Limitations:</a:t>
            </a:r>
          </a:p>
          <a:p>
            <a:r>
              <a:rPr lang="en-IN" dirty="0"/>
              <a:t>Small size of the dataset – could lead to bias</a:t>
            </a:r>
          </a:p>
          <a:p>
            <a:r>
              <a:rPr lang="en-IN" dirty="0"/>
              <a:t>Usage of model has a learning curve</a:t>
            </a:r>
          </a:p>
          <a:p>
            <a:r>
              <a:rPr lang="en-IN" dirty="0"/>
              <a:t>Application displays results for all 3 models – may be conflicting in some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Future scope:</a:t>
            </a:r>
          </a:p>
          <a:p>
            <a:r>
              <a:rPr lang="en-US" dirty="0"/>
              <a:t>Include external data sets </a:t>
            </a:r>
          </a:p>
          <a:p>
            <a:r>
              <a:rPr lang="en-US" dirty="0"/>
              <a:t>Include detailed explanation of concepts in the code</a:t>
            </a:r>
          </a:p>
          <a:p>
            <a:r>
              <a:rPr lang="en-US" dirty="0"/>
              <a:t>Enhance code to display results only of the model with the highest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5ED05-3E06-81BA-F93E-281ACA5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0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31000" brushSize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E5C6-975C-BA8C-116A-0B04085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29008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32A8-CECA-8131-F15D-B972D560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2843-8992-D4E4-C153-4508685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856"/>
            <a:ext cx="10515600" cy="164872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Introduction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1F20-0B23-000D-25CA-2045556D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424"/>
            <a:ext cx="10515600" cy="1063255"/>
          </a:xfrm>
          <a:noFill/>
        </p:spPr>
        <p:txBody>
          <a:bodyPr/>
          <a:lstStyle/>
          <a:p>
            <a:r>
              <a:rPr lang="en-IN" dirty="0"/>
              <a:t>The 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779B1-EA3D-9869-6E3A-B38F1547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680"/>
            <a:ext cx="10515600" cy="4166755"/>
          </a:xfrm>
          <a:solidFill>
            <a:srgbClr val="FFFFFF">
              <a:alpha val="30196"/>
            </a:srgb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Why</a:t>
            </a:r>
            <a:r>
              <a:rPr lang="en-US" sz="2000" dirty="0"/>
              <a:t> is this project important?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000" dirty="0"/>
              <a:t>Maternal Mortality in Bangladesh (2020) – </a:t>
            </a:r>
            <a:r>
              <a:rPr lang="en-IN" sz="2000" b="1" dirty="0">
                <a:solidFill>
                  <a:srgbClr val="FF0000"/>
                </a:solidFill>
              </a:rPr>
              <a:t>123</a:t>
            </a:r>
            <a:r>
              <a:rPr lang="en-IN" sz="2000" dirty="0"/>
              <a:t> per every 100,000 live births *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000" dirty="0"/>
              <a:t>Maternal Mortality Rates in the USA –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861</a:t>
            </a:r>
            <a:r>
              <a:rPr lang="en-IN" sz="2000" dirty="0"/>
              <a:t> deaths in 2020, </a:t>
            </a:r>
            <a:r>
              <a:rPr lang="en-IN" sz="2000" b="1" dirty="0">
                <a:solidFill>
                  <a:srgbClr val="FF0000"/>
                </a:solidFill>
              </a:rPr>
              <a:t>1205</a:t>
            </a:r>
            <a:r>
              <a:rPr lang="en-IN" sz="2000" dirty="0"/>
              <a:t> deaths in 2021**</a:t>
            </a:r>
            <a:endParaRPr lang="en-US" sz="2000" dirty="0"/>
          </a:p>
          <a:p>
            <a:pPr marL="0" indent="0">
              <a:lnSpc>
                <a:spcPct val="160000"/>
              </a:lnSpc>
              <a:buNone/>
            </a:pPr>
            <a:endParaRPr lang="en-IN" sz="2000" b="1" dirty="0"/>
          </a:p>
          <a:p>
            <a:pPr marL="0" indent="0">
              <a:lnSpc>
                <a:spcPct val="160000"/>
              </a:lnSpc>
              <a:buNone/>
            </a:pPr>
            <a:r>
              <a:rPr lang="en-IN" sz="2000" b="1" dirty="0"/>
              <a:t>Final Output </a:t>
            </a:r>
            <a:endParaRPr lang="en-US" sz="2000" dirty="0"/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Code that collects user input and predicts the health risk level for expectant mothers.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2571C-7966-8056-2A75-372A3799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E8F4F-6CA6-ADB3-10EB-DAE0B5C3F249}"/>
              </a:ext>
            </a:extLst>
          </p:cNvPr>
          <p:cNvSpPr txBox="1"/>
          <p:nvPr/>
        </p:nvSpPr>
        <p:spPr>
          <a:xfrm>
            <a:off x="838200" y="5825435"/>
            <a:ext cx="94362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Sources – </a:t>
            </a:r>
          </a:p>
          <a:p>
            <a:pPr indent="-457200" rtl="0">
              <a:spcBef>
                <a:spcPts val="0"/>
              </a:spcBef>
              <a:spcAft>
                <a:spcPts val="0"/>
              </a:spcAft>
            </a:pPr>
            <a:r>
              <a:rPr lang="en-IN" sz="1050" dirty="0"/>
              <a:t>*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EveryMotherCounts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(n.d.).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Bangladesh: A Deeper Dive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Every Mother Counts. Retrieved February 25, 2024, from https://everymothercounts.org/grants/bangladesh-a-deeper-dive/</a:t>
            </a:r>
            <a:endParaRPr lang="en-US" sz="1050" b="0" dirty="0">
              <a:effectLst/>
            </a:endParaRPr>
          </a:p>
          <a:p>
            <a:pPr indent="-457200" rtl="0">
              <a:spcBef>
                <a:spcPts val="0"/>
              </a:spcBef>
              <a:spcAft>
                <a:spcPts val="0"/>
              </a:spcAft>
            </a:pPr>
            <a:br>
              <a:rPr lang="en-US" sz="1050" dirty="0"/>
            </a:br>
            <a:r>
              <a:rPr lang="en-IN" sz="1050" dirty="0"/>
              <a:t>**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Hoyert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 L. (2023, March 16). </a:t>
            </a:r>
            <a:r>
              <a:rPr lang="en-US" sz="105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Maternal Mortality Rates in the United States, 2021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Centers for Disease Control and Prevention. Retrieved February 26, 2024, from https://www.cdc.gov/nchs/data/hestat/maternal-mortality/2021/maternal-mortality-rates-2021.htm</a:t>
            </a:r>
            <a:endParaRPr lang="en-US" sz="105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434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034"/>
            <a:ext cx="10515600" cy="808073"/>
          </a:xfrm>
        </p:spPr>
        <p:txBody>
          <a:bodyPr/>
          <a:lstStyle/>
          <a:p>
            <a:r>
              <a:rPr lang="en-IN" dirty="0"/>
              <a:t>The End User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779B1-EA3D-9869-6E3A-B38F1547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07"/>
            <a:ext cx="10515600" cy="4667692"/>
          </a:xfrm>
          <a:solidFill>
            <a:srgbClr val="FFFFFF">
              <a:alpha val="30196"/>
            </a:srgbClr>
          </a:solidFill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IN" sz="2000" dirty="0"/>
              <a:t>This project aims at benefiting </a:t>
            </a:r>
            <a:r>
              <a:rPr lang="en-IN" sz="2000" b="1" dirty="0"/>
              <a:t>healthcare</a:t>
            </a:r>
            <a:r>
              <a:rPr lang="en-IN" sz="2000" dirty="0"/>
              <a:t> </a:t>
            </a:r>
            <a:r>
              <a:rPr lang="en-IN" sz="2000" b="1" dirty="0"/>
              <a:t>providers</a:t>
            </a:r>
            <a:r>
              <a:rPr lang="en-IN" sz="2000" dirty="0"/>
              <a:t> in </a:t>
            </a:r>
            <a:r>
              <a:rPr lang="en-IN" sz="2000" b="1" dirty="0"/>
              <a:t>rural</a:t>
            </a:r>
            <a:r>
              <a:rPr lang="en-IN" sz="2000" dirty="0"/>
              <a:t> areas of </a:t>
            </a:r>
            <a:r>
              <a:rPr lang="en-IN" sz="2000" b="1" dirty="0"/>
              <a:t>Bangladesh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What </a:t>
            </a:r>
            <a:r>
              <a:rPr lang="en-US" sz="2000" dirty="0"/>
              <a:t>are the benefits?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Code</a:t>
            </a:r>
            <a:r>
              <a:rPr lang="en-US" sz="2000" dirty="0"/>
              <a:t>: The code is simple and aimed towards non-technical stakeholders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Environment</a:t>
            </a:r>
            <a:r>
              <a:rPr lang="en-US" sz="2000" dirty="0"/>
              <a:t>: RStudio is open-source and cost-effective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End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: The end-product is user-friendly and interactive. The code predicts the patient’s risk category and additional warnings (deviation from considered normal)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EA186-552D-73A5-C53D-C00C320C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2843-8992-D4E4-C153-4508685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855"/>
            <a:ext cx="10515600" cy="1995211"/>
          </a:xfrm>
        </p:spPr>
        <p:txBody>
          <a:bodyPr>
            <a:noAutofit/>
          </a:bodyPr>
          <a:lstStyle/>
          <a:p>
            <a:pPr algn="ctr"/>
            <a:r>
              <a:rPr lang="en-IN" dirty="0"/>
              <a:t>Data &amp; Exploratory Data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10617-F815-E8F9-95CD-E5020A62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1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265814"/>
            <a:ext cx="11153554" cy="1031468"/>
          </a:xfrm>
          <a:noFill/>
        </p:spPr>
        <p:txBody>
          <a:bodyPr/>
          <a:lstStyle/>
          <a:p>
            <a:r>
              <a:rPr lang="en-IN" dirty="0"/>
              <a:t>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779B1-EA3D-9869-6E3A-B38F1547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201479"/>
            <a:ext cx="11153554" cy="5390707"/>
          </a:xfrm>
          <a:solidFill>
            <a:srgbClr val="FFFFFF">
              <a:alpha val="30196"/>
            </a:srgbClr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Dataset</a:t>
            </a:r>
            <a:r>
              <a:rPr lang="en-IN" sz="1800" dirty="0"/>
              <a:t> </a:t>
            </a:r>
            <a:r>
              <a:rPr lang="en-IN" sz="1800" b="1" dirty="0"/>
              <a:t>used</a:t>
            </a:r>
            <a:r>
              <a:rPr lang="en-IN" sz="1800" dirty="0"/>
              <a:t>: Maternal Health Risk Dataset from the UC Irvine Machine Learning Repository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About the data: </a:t>
            </a:r>
            <a:r>
              <a:rPr lang="en-IN" sz="1800" b="1" dirty="0">
                <a:solidFill>
                  <a:srgbClr val="FF0000"/>
                </a:solidFill>
              </a:rPr>
              <a:t>1014</a:t>
            </a:r>
            <a:r>
              <a:rPr lang="en-IN" sz="1800" dirty="0"/>
              <a:t> records and </a:t>
            </a:r>
            <a:r>
              <a:rPr lang="en-IN" sz="1800" b="1" dirty="0">
                <a:solidFill>
                  <a:srgbClr val="FF0000"/>
                </a:solidFill>
              </a:rPr>
              <a:t>7</a:t>
            </a:r>
            <a:r>
              <a:rPr lang="en-IN" sz="1800" dirty="0"/>
              <a:t> features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Data Description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Feature Variables: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dirty="0"/>
              <a:t>Age – </a:t>
            </a:r>
            <a:r>
              <a:rPr lang="en-IN" sz="1800" i="1" dirty="0"/>
              <a:t>Integer</a:t>
            </a:r>
            <a:r>
              <a:rPr lang="en-IN" sz="1800" dirty="0"/>
              <a:t>, Systolic BP (in mmHg) – </a:t>
            </a:r>
            <a:r>
              <a:rPr lang="en-IN" sz="1800" i="1" dirty="0"/>
              <a:t>Integer</a:t>
            </a:r>
            <a:r>
              <a:rPr lang="en-IN" sz="1800" dirty="0"/>
              <a:t>, Diastolic BP (in mmHg) – </a:t>
            </a:r>
            <a:r>
              <a:rPr lang="en-IN" sz="1800" i="1" dirty="0"/>
              <a:t>Integer</a:t>
            </a:r>
            <a:r>
              <a:rPr lang="en-IN" sz="1800" dirty="0"/>
              <a:t>, Blood Sugar (in mmol/L) – </a:t>
            </a:r>
            <a:r>
              <a:rPr lang="en-IN" sz="1800" i="1" dirty="0"/>
              <a:t>Numeric</a:t>
            </a:r>
            <a:r>
              <a:rPr lang="en-IN" sz="1800" dirty="0"/>
              <a:t>, Body Temperature (in Fahrenheit) – </a:t>
            </a:r>
            <a:r>
              <a:rPr lang="en-IN" sz="1800" i="1" dirty="0"/>
              <a:t>Numeric</a:t>
            </a:r>
            <a:r>
              <a:rPr lang="en-IN" sz="1800" dirty="0"/>
              <a:t>, Heart Rate (in Beats Per Minute) – </a:t>
            </a:r>
            <a:r>
              <a:rPr lang="en-IN" sz="1800" i="1" dirty="0"/>
              <a:t>Integer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Target Variable: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dirty="0"/>
              <a:t>Risk Level – </a:t>
            </a:r>
            <a:r>
              <a:rPr lang="en-IN" sz="1800" i="1" dirty="0"/>
              <a:t>Categorical</a:t>
            </a:r>
            <a:r>
              <a:rPr lang="en-IN" sz="1800" dirty="0"/>
              <a:t> – high risk, mid risk and low risk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Environment</a:t>
            </a:r>
            <a:r>
              <a:rPr lang="en-IN" sz="1800" dirty="0"/>
              <a:t>: RStudio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/>
              <a:t>Packages and Libraries: </a:t>
            </a:r>
          </a:p>
          <a:p>
            <a:pPr>
              <a:lnSpc>
                <a:spcPct val="120000"/>
              </a:lnSpc>
            </a:pPr>
            <a:r>
              <a:rPr lang="en-IN" sz="1400" b="1" dirty="0"/>
              <a:t>Multinomial Regression – </a:t>
            </a:r>
            <a:r>
              <a:rPr lang="en-IN" sz="1400" dirty="0"/>
              <a:t>caret, </a:t>
            </a:r>
            <a:r>
              <a:rPr lang="en-IN" sz="1400" dirty="0" err="1"/>
              <a:t>nnet</a:t>
            </a:r>
            <a:r>
              <a:rPr lang="en-IN" sz="1400" dirty="0"/>
              <a:t> package</a:t>
            </a:r>
          </a:p>
          <a:p>
            <a:pPr>
              <a:lnSpc>
                <a:spcPct val="120000"/>
              </a:lnSpc>
            </a:pPr>
            <a:r>
              <a:rPr lang="en-IN" sz="1400" b="1" dirty="0"/>
              <a:t>Decision Trees – </a:t>
            </a:r>
            <a:r>
              <a:rPr lang="en-IN" sz="1400" dirty="0"/>
              <a:t>DAAG, party, </a:t>
            </a:r>
            <a:r>
              <a:rPr lang="en-IN" sz="1400" dirty="0" err="1"/>
              <a:t>rpart</a:t>
            </a:r>
            <a:r>
              <a:rPr lang="en-IN" sz="1400" dirty="0"/>
              <a:t>, </a:t>
            </a:r>
            <a:r>
              <a:rPr lang="en-IN" sz="1400" dirty="0" err="1"/>
              <a:t>mlbench</a:t>
            </a:r>
            <a:r>
              <a:rPr lang="en-IN" sz="1400" dirty="0"/>
              <a:t>, </a:t>
            </a:r>
            <a:r>
              <a:rPr lang="en-IN" sz="1400" dirty="0" err="1"/>
              <a:t>pROC</a:t>
            </a:r>
            <a:r>
              <a:rPr lang="en-IN" sz="1400" dirty="0"/>
              <a:t>, tree</a:t>
            </a:r>
          </a:p>
          <a:p>
            <a:pPr>
              <a:lnSpc>
                <a:spcPct val="120000"/>
              </a:lnSpc>
            </a:pPr>
            <a:r>
              <a:rPr lang="en-IN" sz="1400" b="1" dirty="0"/>
              <a:t>K-Nearest Neighbors – </a:t>
            </a:r>
            <a:r>
              <a:rPr lang="en-IN" sz="1400" dirty="0"/>
              <a:t>class, e1071, FNN, </a:t>
            </a:r>
            <a:r>
              <a:rPr lang="en-IN" sz="1400" dirty="0" err="1"/>
              <a:t>gmodels</a:t>
            </a:r>
            <a:r>
              <a:rPr lang="en-IN" sz="1400" dirty="0"/>
              <a:t>, psych</a:t>
            </a:r>
          </a:p>
          <a:p>
            <a:pPr>
              <a:lnSpc>
                <a:spcPct val="120000"/>
              </a:lnSpc>
            </a:pPr>
            <a:r>
              <a:rPr lang="en-IN" sz="1400" b="1" dirty="0"/>
              <a:t>Visualization – </a:t>
            </a:r>
            <a:r>
              <a:rPr lang="en-IN" sz="1400" dirty="0"/>
              <a:t>ggplot2, </a:t>
            </a:r>
            <a:r>
              <a:rPr lang="en-IN" sz="1400" dirty="0" err="1"/>
              <a:t>gridExtra</a:t>
            </a:r>
            <a:r>
              <a:rPr lang="en-IN" sz="1400" dirty="0"/>
              <a:t>, </a:t>
            </a:r>
            <a:r>
              <a:rPr lang="en-IN" sz="1400" dirty="0" err="1"/>
              <a:t>RColorBrewer</a:t>
            </a:r>
            <a:endParaRPr lang="en-IN" sz="1800" dirty="0"/>
          </a:p>
          <a:p>
            <a:pPr marL="0" indent="0">
              <a:lnSpc>
                <a:spcPct val="120000"/>
              </a:lnSpc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A6CFA-2052-C460-59F1-4B3EA565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" y="452486"/>
            <a:ext cx="11153554" cy="844795"/>
          </a:xfrm>
          <a:noFill/>
        </p:spPr>
        <p:txBody>
          <a:bodyPr/>
          <a:lstStyle/>
          <a:p>
            <a:r>
              <a:rPr lang="en-IN" dirty="0"/>
              <a:t>Exploratory Data Analysis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29915B-DEFE-4261-03CC-DE818399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" y="1446028"/>
            <a:ext cx="10822173" cy="4730935"/>
          </a:xfrm>
        </p:spPr>
        <p:txBody>
          <a:bodyPr/>
          <a:lstStyle/>
          <a:p>
            <a:r>
              <a:rPr lang="en-IN" dirty="0"/>
              <a:t>The EDA revealed an </a:t>
            </a:r>
            <a:r>
              <a:rPr lang="en-IN" b="1" dirty="0"/>
              <a:t>error</a:t>
            </a:r>
            <a:r>
              <a:rPr lang="en-IN" dirty="0"/>
              <a:t> in the data – two entries where heart rate was recorded as 7 (human heart beats between 60-90 bpm). Those entries were </a:t>
            </a:r>
            <a:r>
              <a:rPr lang="en-IN" b="1" dirty="0"/>
              <a:t>dropped</a:t>
            </a:r>
            <a:r>
              <a:rPr lang="en-IN" dirty="0"/>
              <a:t> from the data.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There are </a:t>
            </a:r>
            <a:r>
              <a:rPr lang="en-US" b="1" dirty="0"/>
              <a:t>no null</a:t>
            </a:r>
            <a:r>
              <a:rPr lang="en-US" dirty="0"/>
              <a:t> values in the data</a:t>
            </a: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65FC9C-24E5-AFDA-C5DA-FBC6F03B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8510"/>
            <a:ext cx="4001386" cy="2417909"/>
          </a:xfrm>
          <a:prstGeom prst="rect">
            <a:avLst/>
          </a:prstGeom>
          <a:solidFill>
            <a:srgbClr val="FFFFFF">
              <a:alpha val="30196"/>
            </a:srgbClr>
          </a:solidFill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65499-F367-12ED-00EC-2C3037E9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725-48C2-B22F-E76A-1B8A312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57" y="265814"/>
            <a:ext cx="11339024" cy="1031468"/>
          </a:xfrm>
          <a:noFill/>
        </p:spPr>
        <p:txBody>
          <a:bodyPr>
            <a:noAutofit/>
          </a:bodyPr>
          <a:lstStyle/>
          <a:p>
            <a:r>
              <a:rPr lang="en-IN" sz="3200" dirty="0"/>
              <a:t>Blood sugar deviates the </a:t>
            </a:r>
            <a:r>
              <a:rPr lang="en-IN" sz="3200" b="1" dirty="0"/>
              <a:t>most</a:t>
            </a:r>
            <a:r>
              <a:rPr lang="en-IN" sz="3200" dirty="0"/>
              <a:t> from the normal range for pregnant women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8697A4-F612-5AD1-60A6-76884D9B7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160" y="1297283"/>
            <a:ext cx="3863986" cy="2349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8A04A-AE31-11AA-ED71-46B986E0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53" y="1297282"/>
            <a:ext cx="3964046" cy="2349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2884E-AF14-0D77-2BF6-8D0EE7AF7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559" y="1297282"/>
            <a:ext cx="3777026" cy="2349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53AC8-E551-3F3A-27B3-5C618E09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57" y="3912781"/>
            <a:ext cx="3863989" cy="2509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4F7FC-64D0-5A78-230C-FF9D738E9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554" y="3912781"/>
            <a:ext cx="3964045" cy="2509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14B87-C5A6-DE16-8A27-96B5E35C3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007" y="3912780"/>
            <a:ext cx="3777026" cy="250928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E62016-424A-374D-0BE2-97BF6D48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1CC0D-9063-44DA-BD50-BE5D32313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994</Words>
  <Application>Microsoft Office PowerPoint</Application>
  <PresentationFormat>Widescreen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Book Antiqua</vt:lpstr>
      <vt:lpstr>Times New Roman</vt:lpstr>
      <vt:lpstr>Office Theme</vt:lpstr>
      <vt:lpstr>“God could not be everywhere, and therefore he made mothers.”  – Rudyard Kipling</vt:lpstr>
      <vt:lpstr>Maternal Health Risk Prediction</vt:lpstr>
      <vt:lpstr>Introduction</vt:lpstr>
      <vt:lpstr>The Problem Statement</vt:lpstr>
      <vt:lpstr>The End User</vt:lpstr>
      <vt:lpstr>Data &amp; Exploratory Data Analysis</vt:lpstr>
      <vt:lpstr>The Data</vt:lpstr>
      <vt:lpstr>Exploratory Data Analysis</vt:lpstr>
      <vt:lpstr>Blood sugar deviates the most from the normal range for pregnant women</vt:lpstr>
      <vt:lpstr>A higher age or running a temperature does not always mean a higher risk</vt:lpstr>
      <vt:lpstr>Age + Body Temperature &amp; Age + Heart Rate do not impact the risk level of the patient</vt:lpstr>
      <vt:lpstr>Data Modeling</vt:lpstr>
      <vt:lpstr>Multinomial Regression</vt:lpstr>
      <vt:lpstr>Decision Tree</vt:lpstr>
      <vt:lpstr>PowerPoint Presentation</vt:lpstr>
      <vt:lpstr>K-Nearest Neighbors</vt:lpstr>
      <vt:lpstr>PowerPoint Presentation</vt:lpstr>
      <vt:lpstr>Predicting Health Risk Category</vt:lpstr>
      <vt:lpstr>Application</vt:lpstr>
      <vt:lpstr>Let us look at an example</vt:lpstr>
      <vt:lpstr>Results</vt:lpstr>
      <vt:lpstr>Limitations and Future Scope</vt:lpstr>
      <vt:lpstr>Limitations and 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Aparna Raghavendra Rao</dc:creator>
  <cp:lastModifiedBy>Aparna Raghavendra Rao</cp:lastModifiedBy>
  <cp:revision>56</cp:revision>
  <dcterms:created xsi:type="dcterms:W3CDTF">2024-03-26T15:39:10Z</dcterms:created>
  <dcterms:modified xsi:type="dcterms:W3CDTF">2024-04-15T21:29:20Z</dcterms:modified>
</cp:coreProperties>
</file>